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0" r:id="rId5"/>
    <p:sldId id="261" r:id="rId6"/>
    <p:sldId id="262" r:id="rId7"/>
    <p:sldId id="263" r:id="rId8"/>
    <p:sldId id="273" r:id="rId9"/>
    <p:sldId id="264" r:id="rId10"/>
    <p:sldId id="266" r:id="rId11"/>
    <p:sldId id="267" r:id="rId12"/>
    <p:sldId id="268" r:id="rId13"/>
    <p:sldId id="27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996633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9A1F-A1B1-41B4-AA1F-6EB7397A390D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D4689-9E7A-4BC8-BADD-759022852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9A1F-A1B1-41B4-AA1F-6EB7397A390D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D4689-9E7A-4BC8-BADD-759022852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9A1F-A1B1-41B4-AA1F-6EB7397A390D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D4689-9E7A-4BC8-BADD-759022852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9A1F-A1B1-41B4-AA1F-6EB7397A390D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D4689-9E7A-4BC8-BADD-759022852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9A1F-A1B1-41B4-AA1F-6EB7397A390D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D4689-9E7A-4BC8-BADD-759022852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9A1F-A1B1-41B4-AA1F-6EB7397A390D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D4689-9E7A-4BC8-BADD-759022852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9A1F-A1B1-41B4-AA1F-6EB7397A390D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D4689-9E7A-4BC8-BADD-759022852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9A1F-A1B1-41B4-AA1F-6EB7397A390D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D4689-9E7A-4BC8-BADD-759022852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9A1F-A1B1-41B4-AA1F-6EB7397A390D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D4689-9E7A-4BC8-BADD-759022852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9A1F-A1B1-41B4-AA1F-6EB7397A390D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D4689-9E7A-4BC8-BADD-759022852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59A1F-A1B1-41B4-AA1F-6EB7397A390D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D4689-9E7A-4BC8-BADD-759022852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659A1F-A1B1-41B4-AA1F-6EB7397A390D}" type="datetimeFigureOut">
              <a:rPr lang="ru-RU" smtClean="0"/>
              <a:pPr/>
              <a:t>26.04.2020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D4689-9E7A-4BC8-BADD-7590228528F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14744" y="2130425"/>
            <a:ext cx="5000660" cy="2584459"/>
          </a:xfrm>
        </p:spPr>
        <p:txBody>
          <a:bodyPr>
            <a:normAutofit/>
          </a:bodyPr>
          <a:lstStyle/>
          <a:p>
            <a:r>
              <a:rPr lang="ru-RU" sz="5000" b="1" i="1" dirty="0">
                <a:solidFill>
                  <a:srgbClr val="663300"/>
                </a:solidFill>
                <a:latin typeface="Constantia" panose="02030602050306030303" pitchFamily="18" charset="0"/>
              </a:rPr>
              <a:t>Ганс Христиан Андерсен</a:t>
            </a:r>
            <a:br>
              <a:rPr lang="ru-RU" sz="5000" b="1" i="1" dirty="0">
                <a:solidFill>
                  <a:srgbClr val="663300"/>
                </a:solidFill>
                <a:latin typeface="Constantia" panose="02030602050306030303" pitchFamily="18" charset="0"/>
              </a:rPr>
            </a:br>
            <a:r>
              <a:rPr lang="ru-RU" sz="5000" b="1" i="1" dirty="0">
                <a:solidFill>
                  <a:srgbClr val="663300"/>
                </a:solidFill>
                <a:latin typeface="Constantia" panose="02030602050306030303" pitchFamily="18" charset="0"/>
              </a:rPr>
              <a:t>(1805 -1875)</a:t>
            </a:r>
            <a:endParaRPr lang="ru-RU" sz="5000" dirty="0">
              <a:solidFill>
                <a:srgbClr val="663300"/>
              </a:solidFill>
              <a:latin typeface="Constantia" panose="02030602050306030303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63" y="1214422"/>
            <a:ext cx="2143140" cy="4000528"/>
          </a:xfrm>
        </p:spPr>
        <p:txBody>
          <a:bodyPr>
            <a:normAutofit/>
          </a:bodyPr>
          <a:lstStyle/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050" name="Picture 2" descr="C:\Documents and Settings\Александр\Мои документы\ЖОНКИНА ПИСАНИНА\Рисунок1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1071546"/>
            <a:ext cx="3119437" cy="433546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1538" y="549275"/>
            <a:ext cx="7615263" cy="1236651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sz="2800" dirty="0">
                <a:solidFill>
                  <a:srgbClr val="87493D"/>
                </a:solidFill>
                <a:latin typeface="Monotype Corsiva" pitchFamily="66" charset="0"/>
              </a:rPr>
              <a:t> </a:t>
            </a: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</a:rPr>
              <a:t>Великому сказочнику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sz="2800" b="1" i="1" dirty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</a:rPr>
              <a:t>     на его родине поставлены    памятники</a:t>
            </a: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5734050"/>
            <a:ext cx="453707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endParaRPr lang="ru-RU" sz="1600" i="1" dirty="0">
              <a:solidFill>
                <a:srgbClr val="87493D"/>
              </a:solidFill>
            </a:endParaRPr>
          </a:p>
        </p:txBody>
      </p:sp>
      <p:pic>
        <p:nvPicPr>
          <p:cNvPr id="9218" name="Picture 2" descr="C:\Documents and Settings\Александр\Мои документы\ЖОНКИНА ПИСАНИНА\Рисунок8.jpg"/>
          <p:cNvPicPr>
            <a:picLocks noChangeAspect="1" noChangeArrowheads="1"/>
          </p:cNvPicPr>
          <p:nvPr/>
        </p:nvPicPr>
        <p:blipFill rotWithShape="1">
          <a:blip r:embed="rId2" cstate="email"/>
          <a:srcRect l="142" t="11454" r="-142" b="-2244"/>
          <a:stretch/>
        </p:blipFill>
        <p:spPr bwMode="auto">
          <a:xfrm>
            <a:off x="3108315" y="1821725"/>
            <a:ext cx="2857520" cy="4129442"/>
          </a:xfrm>
          <a:prstGeom prst="rect">
            <a:avLst/>
          </a:prstGeom>
          <a:noFill/>
        </p:spPr>
      </p:pic>
      <p:pic>
        <p:nvPicPr>
          <p:cNvPr id="9219" name="Picture 3" descr="C:\Documents and Settings\Александр\Мои документы\ЖОНКИНА ПИСАНИНА\Рисунок9.jpg"/>
          <p:cNvPicPr>
            <a:picLocks noChangeAspect="1" noChangeArrowheads="1"/>
          </p:cNvPicPr>
          <p:nvPr/>
        </p:nvPicPr>
        <p:blipFill rotWithShape="1">
          <a:blip r:embed="rId3" cstate="email"/>
          <a:srcRect t="10652" b="8434"/>
          <a:stretch/>
        </p:blipFill>
        <p:spPr bwMode="auto">
          <a:xfrm>
            <a:off x="6185034" y="2097255"/>
            <a:ext cx="2510942" cy="3527141"/>
          </a:xfrm>
          <a:prstGeom prst="rect">
            <a:avLst/>
          </a:prstGeom>
          <a:noFill/>
        </p:spPr>
      </p:pic>
      <p:pic>
        <p:nvPicPr>
          <p:cNvPr id="9221" name="Picture 5" descr="C:\Documents and Settings\Александр\Мои документы\ЖОНКИНА ПИСАНИНА\Рисунок1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43009" y="2097255"/>
            <a:ext cx="2646107" cy="352714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6" name="Picture 4" descr="Русалочка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4213" y="836613"/>
            <a:ext cx="3457575" cy="4608512"/>
          </a:xfrm>
          <a:prstGeom prst="rect">
            <a:avLst/>
          </a:prstGeom>
          <a:noFill/>
          <a:ln w="76200" cmpd="tri">
            <a:solidFill>
              <a:srgbClr val="87493D"/>
            </a:solidFill>
            <a:miter lim="800000"/>
            <a:headEnd/>
            <a:tailEnd/>
          </a:ln>
        </p:spPr>
      </p:pic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5734050"/>
            <a:ext cx="453707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1600" i="1" dirty="0">
                <a:solidFill>
                  <a:srgbClr val="87493D"/>
                </a:solidFill>
              </a:rPr>
              <a:t> </a:t>
            </a:r>
            <a:r>
              <a:rPr lang="ru-RU" sz="1600" b="1" i="1" dirty="0">
                <a:solidFill>
                  <a:schemeClr val="accent2">
                    <a:lumMod val="50000"/>
                  </a:schemeClr>
                </a:solidFill>
              </a:rPr>
              <a:t>Памятник Русалочке в Копенгагене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0D2D84B-5223-43CC-BE70-B8664D329473}"/>
              </a:ext>
            </a:extLst>
          </p:cNvPr>
          <p:cNvSpPr/>
          <p:nvPr/>
        </p:nvSpPr>
        <p:spPr>
          <a:xfrm>
            <a:off x="4537075" y="842620"/>
            <a:ext cx="408220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663300"/>
                </a:solidFill>
                <a:latin typeface="Constantia" panose="02030602050306030303" pitchFamily="18" charset="0"/>
              </a:rPr>
              <a:t>	Героиня сказки </a:t>
            </a:r>
            <a:r>
              <a:rPr lang="ru-RU" sz="2000" b="1" dirty="0" err="1">
                <a:solidFill>
                  <a:srgbClr val="663300"/>
                </a:solidFill>
                <a:latin typeface="Constantia" panose="02030602050306030303" pitchFamily="18" charset="0"/>
              </a:rPr>
              <a:t>Г.Х.Андерсена</a:t>
            </a:r>
            <a:r>
              <a:rPr lang="ru-RU" sz="2000" b="1" dirty="0">
                <a:solidFill>
                  <a:srgbClr val="663300"/>
                </a:solidFill>
                <a:latin typeface="Constantia" panose="02030602050306030303" pitchFamily="18" charset="0"/>
              </a:rPr>
              <a:t> «Русалочка» стала символом столицы Дании – Копенгагена. 	Начиная с 1967 года по решению Международного совета по детской книге 2 апреля - в день рождения Ганса Христиана Андерсена, отмечается  Международный день книги.</a:t>
            </a:r>
          </a:p>
          <a:p>
            <a:pPr algn="just"/>
            <a:r>
              <a:rPr lang="ru-RU" sz="2000" b="1" dirty="0">
                <a:solidFill>
                  <a:srgbClr val="663300"/>
                </a:solidFill>
                <a:latin typeface="Constantia" panose="02030602050306030303" pitchFamily="18" charset="0"/>
              </a:rPr>
              <a:t>	</a:t>
            </a:r>
          </a:p>
        </p:txBody>
      </p:sp>
    </p:spTree>
  </p:cSld>
  <p:clrMapOvr>
    <a:masterClrMapping/>
  </p:clrMapOvr>
  <p:transition spd="slow"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4"/>
          <p:cNvSpPr>
            <a:spLocks noChangeArrowheads="1"/>
          </p:cNvSpPr>
          <p:nvPr/>
        </p:nvSpPr>
        <p:spPr bwMode="auto">
          <a:xfrm>
            <a:off x="4071934" y="1887081"/>
            <a:ext cx="478634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2000" i="0" dirty="0">
                <a:solidFill>
                  <a:srgbClr val="663300"/>
                </a:solidFill>
                <a:latin typeface="Constantia" panose="02030602050306030303" pitchFamily="18" charset="0"/>
              </a:rPr>
              <a:t>	</a:t>
            </a:r>
            <a:r>
              <a:rPr lang="ru-RU" sz="2000" b="1" i="0" dirty="0">
                <a:solidFill>
                  <a:srgbClr val="663300"/>
                </a:solidFill>
                <a:latin typeface="Constantia" panose="02030602050306030303" pitchFamily="18" charset="0"/>
              </a:rPr>
              <a:t>Имя  Г.Х. Андерсена  носит золотая медаль, которой награждаются лучшие в мире детские писатели и художники-иллюстраторы детских книг. 	Получить эту медаль так же почётно, как стать Нобелевским лауреатом.</a:t>
            </a:r>
          </a:p>
        </p:txBody>
      </p:sp>
      <p:pic>
        <p:nvPicPr>
          <p:cNvPr id="2050" name="Picture 2" descr="C:\Documents and Settings\Александр\Мои документы\ЖОНКИНА ПИСАНИНА\07626fb08d222d46ff6637125204043b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1357298"/>
            <a:ext cx="3500462" cy="36141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EA96D97-F489-4511-89C0-73AFAE3985FE}"/>
              </a:ext>
            </a:extLst>
          </p:cNvPr>
          <p:cNvSpPr/>
          <p:nvPr/>
        </p:nvSpPr>
        <p:spPr>
          <a:xfrm>
            <a:off x="179512" y="2996952"/>
            <a:ext cx="813690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663300"/>
                </a:solidFill>
                <a:latin typeface="Constantia" panose="02030602050306030303" pitchFamily="18" charset="0"/>
              </a:rPr>
              <a:t>	В этом году исполняется 215 лет со дня рождения великого сказочника - Ганса Христиана Андерсена. </a:t>
            </a:r>
          </a:p>
          <a:p>
            <a:pPr algn="just"/>
            <a:r>
              <a:rPr lang="ru-RU" sz="2000" b="1" dirty="0">
                <a:solidFill>
                  <a:srgbClr val="663300"/>
                </a:solidFill>
                <a:latin typeface="Constantia" panose="02030602050306030303" pitchFamily="18" charset="0"/>
              </a:rPr>
              <a:t>	В России его сказки появились в середине XIX века. </a:t>
            </a:r>
          </a:p>
          <a:p>
            <a:pPr algn="just"/>
            <a:r>
              <a:rPr lang="ru-RU" sz="2000" b="1" dirty="0">
                <a:solidFill>
                  <a:srgbClr val="663300"/>
                </a:solidFill>
                <a:latin typeface="Constantia" panose="02030602050306030303" pitchFamily="18" charset="0"/>
              </a:rPr>
              <a:t>	Благодаря великому доброму сказочнику мы научились раскрывать любовь и верность: «Русалочка», «Пастушка и трубочист», «Снежная королева», «Стойкий оловянный солдатик», жадность порицается в сказках «Свинья-копилка», «Маленький Клаус и Большой Клаус», в сказках «Гадкий утенок</a:t>
            </a:r>
            <a:r>
              <a:rPr lang="ru-RU" sz="2000" b="1">
                <a:solidFill>
                  <a:srgbClr val="663300"/>
                </a:solidFill>
                <a:latin typeface="Constantia" panose="02030602050306030303" pitchFamily="18" charset="0"/>
              </a:rPr>
              <a:t>», «</a:t>
            </a:r>
            <a:r>
              <a:rPr lang="ru-RU" sz="2000" b="1" dirty="0">
                <a:solidFill>
                  <a:srgbClr val="663300"/>
                </a:solidFill>
                <a:latin typeface="Constantia" panose="02030602050306030303" pitchFamily="18" charset="0"/>
              </a:rPr>
              <a:t>Принцесса на горошине», «Новое платье </a:t>
            </a:r>
            <a:r>
              <a:rPr lang="ru-RU" sz="2000" b="1">
                <a:solidFill>
                  <a:srgbClr val="663300"/>
                </a:solidFill>
                <a:latin typeface="Constantia" panose="02030602050306030303" pitchFamily="18" charset="0"/>
              </a:rPr>
              <a:t>короля» - глупость и чванство.</a:t>
            </a:r>
            <a:endParaRPr lang="ru-RU" sz="2000" b="1" dirty="0">
              <a:solidFill>
                <a:srgbClr val="663300"/>
              </a:solidFill>
              <a:latin typeface="Constantia" panose="02030602050306030303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AB7EAD-76BE-4DCC-8D99-2A31B53161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816" y="476672"/>
            <a:ext cx="3001274" cy="2285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795747"/>
      </p:ext>
    </p:extLst>
  </p:cSld>
  <p:clrMapOvr>
    <a:masterClrMapping/>
  </p:clrMapOvr>
  <p:transition spd="slow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Александр\Мои документы\ЖОНКИНА ПИСАНИНА\Рисунок11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401694" y="678416"/>
            <a:ext cx="2139348" cy="2745826"/>
          </a:xfrm>
          <a:prstGeom prst="rect">
            <a:avLst/>
          </a:prstGeom>
          <a:noFill/>
        </p:spPr>
      </p:pic>
      <p:pic>
        <p:nvPicPr>
          <p:cNvPr id="1028" name="Picture 4" descr="C:\Documents and Settings\Александр\Мои документы\ЖОНКИНА ПИСАНИНА\Рисунок1в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33399" y="703746"/>
            <a:ext cx="2016607" cy="2745826"/>
          </a:xfrm>
          <a:prstGeom prst="rect">
            <a:avLst/>
          </a:prstGeom>
          <a:noFill/>
        </p:spPr>
      </p:pic>
      <p:pic>
        <p:nvPicPr>
          <p:cNvPr id="1029" name="Picture 5" descr="C:\Documents and Settings\Александр\Мои документы\ЖОНКИНА ПИСАНИНА\Рисунок1б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012160" y="3568602"/>
            <a:ext cx="2067622" cy="2745826"/>
          </a:xfrm>
          <a:prstGeom prst="rect">
            <a:avLst/>
          </a:prstGeom>
          <a:noFill/>
        </p:spPr>
      </p:pic>
      <p:pic>
        <p:nvPicPr>
          <p:cNvPr id="1030" name="Picture 6" descr="C:\Documents and Settings\Александр\Мои документы\ЖОНКИНА ПИСАНИНА\е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835621" y="678416"/>
            <a:ext cx="1990724" cy="2745827"/>
          </a:xfrm>
          <a:prstGeom prst="rect">
            <a:avLst/>
          </a:prstGeom>
          <a:noFill/>
        </p:spPr>
      </p:pic>
      <p:pic>
        <p:nvPicPr>
          <p:cNvPr id="1031" name="Picture 7" descr="C:\Documents and Settings\Александр\Мои документы\ЖОНКИНА ПИСАНИНА\Рисунок1а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401694" y="3571876"/>
            <a:ext cx="2139348" cy="2836961"/>
          </a:xfrm>
          <a:prstGeom prst="rect">
            <a:avLst/>
          </a:prstGeom>
          <a:noFill/>
        </p:spPr>
      </p:pic>
      <p:pic>
        <p:nvPicPr>
          <p:cNvPr id="2" name="Picture 2" descr="C:\Documents and Settings\Александр\Мои документы\ЖОНКИНА ПИСАНИНА\9785753301857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835621" y="3599422"/>
            <a:ext cx="1985222" cy="268418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Дом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9519" y="2368544"/>
            <a:ext cx="3312368" cy="2559394"/>
          </a:xfrm>
          <a:prstGeom prst="rect">
            <a:avLst/>
          </a:prstGeom>
          <a:noFill/>
          <a:ln w="76200" cmpd="tri">
            <a:solidFill>
              <a:srgbClr val="800000"/>
            </a:solidFill>
            <a:miter lim="800000"/>
            <a:headEnd/>
            <a:tailEnd/>
          </a:ln>
        </p:spPr>
      </p:pic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755576" y="5085184"/>
            <a:ext cx="2235005" cy="1079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1400" i="1" dirty="0">
                <a:solidFill>
                  <a:srgbClr val="663300"/>
                </a:solidFill>
              </a:rPr>
              <a:t>        </a:t>
            </a:r>
            <a:r>
              <a:rPr lang="ru-RU" sz="1600" b="1" i="1" dirty="0">
                <a:solidFill>
                  <a:srgbClr val="663300"/>
                </a:solidFill>
              </a:rPr>
              <a:t>Город Оденсе.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sz="1600" b="1" i="1" dirty="0">
                <a:solidFill>
                  <a:srgbClr val="663300"/>
                </a:solidFill>
              </a:rPr>
              <a:t>Дом, в котором</a:t>
            </a:r>
          </a:p>
          <a:p>
            <a:pPr marL="342900" indent="-342900" algn="ctr">
              <a:spcBef>
                <a:spcPct val="20000"/>
              </a:spcBef>
            </a:pPr>
            <a:r>
              <a:rPr lang="ru-RU" sz="1600" b="1" i="1" dirty="0">
                <a:solidFill>
                  <a:srgbClr val="663300"/>
                </a:solidFill>
              </a:rPr>
              <a:t>родился писатель. </a:t>
            </a: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4714876" y="2571743"/>
            <a:ext cx="4286280" cy="3736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</a:pPr>
            <a:r>
              <a:rPr lang="ru-RU" sz="2800" dirty="0">
                <a:solidFill>
                  <a:srgbClr val="663300"/>
                </a:solidFill>
                <a:latin typeface="Cambria" pitchFamily="18" charset="0"/>
              </a:rPr>
              <a:t>   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81A393D-B6FC-4569-B7DC-47C8CC11D9E0}"/>
              </a:ext>
            </a:extLst>
          </p:cNvPr>
          <p:cNvSpPr/>
          <p:nvPr/>
        </p:nvSpPr>
        <p:spPr>
          <a:xfrm>
            <a:off x="3965328" y="1930063"/>
            <a:ext cx="4855143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663300"/>
                </a:solidFill>
                <a:latin typeface="Constantia" panose="02030602050306030303" pitchFamily="18" charset="0"/>
              </a:rPr>
              <a:t>	Семья была небогатой, но очень дружной. Отец был бедным башмачником и плотником, и очень любил петь песни и рассказывать сказки. Он мастерил деревянные игрушки и показывал целые театральные представления. </a:t>
            </a:r>
          </a:p>
          <a:p>
            <a:pPr algn="just"/>
            <a:r>
              <a:rPr lang="ru-RU" sz="2000" b="1" dirty="0">
                <a:solidFill>
                  <a:srgbClr val="663300"/>
                </a:solidFill>
                <a:latin typeface="Constantia" panose="02030602050306030303" pitchFamily="18" charset="0"/>
              </a:rPr>
              <a:t>	Маму Андерсена звали Анна Мари. Она работала прачкой, и мечтая, чтобы сын вырос умелым и удачливым, научила его обращаться с ножницами, ниткой и иглой - кроить, шить и штопать.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AC0C3DC-4342-44A3-B802-DC1807B3D2B4}"/>
              </a:ext>
            </a:extLst>
          </p:cNvPr>
          <p:cNvSpPr/>
          <p:nvPr/>
        </p:nvSpPr>
        <p:spPr>
          <a:xfrm>
            <a:off x="1412206" y="360403"/>
            <a:ext cx="660534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663300"/>
                </a:solidFill>
                <a:latin typeface="Constantia" panose="02030602050306030303" pitchFamily="18" charset="0"/>
              </a:rPr>
              <a:t>Знаменитый датский сказочник  </a:t>
            </a:r>
          </a:p>
          <a:p>
            <a:pPr algn="ctr"/>
            <a:r>
              <a:rPr lang="ru-RU" sz="2400" b="1" i="1" dirty="0">
                <a:solidFill>
                  <a:srgbClr val="663300"/>
                </a:solidFill>
                <a:latin typeface="Constantia" panose="02030602050306030303" pitchFamily="18" charset="0"/>
              </a:rPr>
              <a:t> Ганс Христиан Андерсен  </a:t>
            </a:r>
          </a:p>
          <a:p>
            <a:pPr algn="ctr"/>
            <a:r>
              <a:rPr lang="ru-RU" sz="2400" b="1" i="1" dirty="0">
                <a:solidFill>
                  <a:srgbClr val="663300"/>
                </a:solidFill>
                <a:latin typeface="Constantia" panose="02030602050306030303" pitchFamily="18" charset="0"/>
              </a:rPr>
              <a:t>родился 2 апреля  1805 года </a:t>
            </a:r>
          </a:p>
          <a:p>
            <a:pPr algn="ctr"/>
            <a:r>
              <a:rPr lang="ru-RU" sz="2400" b="1" i="1" dirty="0">
                <a:solidFill>
                  <a:srgbClr val="663300"/>
                </a:solidFill>
                <a:latin typeface="Constantia" panose="02030602050306030303" pitchFamily="18" charset="0"/>
              </a:rPr>
              <a:t>в городе Оденсе</a:t>
            </a:r>
          </a:p>
        </p:txBody>
      </p:sp>
    </p:spTree>
  </p:cSld>
  <p:clrMapOvr>
    <a:masterClrMapping/>
  </p:clrMapOvr>
  <p:transition spd="slow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Александр\Мои документы\ЖОНКИНА ПИСАНИНА\Рисунок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2208" y="1458470"/>
            <a:ext cx="2988711" cy="312265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779912" y="476672"/>
            <a:ext cx="48060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ct val="0"/>
              </a:spcBef>
              <a:buFontTx/>
              <a:buNone/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</a:rPr>
              <a:t>	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</a:rPr>
              <a:t>Недостатка в игрушках у маленького Ганса Христиана не было. Чего только  не делал ему   отец: картинки с превращениями, и двигающиеся мельницы, и  кивающие головами              самодельные куклы. 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</a:rPr>
              <a:t>	И даже его дедушка вырезал деревянные фигурки мифических созданий с телами людей и птичьими головами, а также разнообразных крылатых зверей.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</a:rPr>
              <a:t>	Бабушка Андерсена работала в лечебном заведении, где мальчик проводил время, с интересом, слушая увлекательные рассказы пациентов.</a:t>
            </a:r>
          </a:p>
        </p:txBody>
      </p:sp>
    </p:spTree>
  </p:cSld>
  <p:clrMapOvr>
    <a:masterClrMapping/>
  </p:clrMapOvr>
  <p:transition spd="slow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Documents and Settings\Александр\Мои документы\ЖОНКИНА ПИСАНИНА\Рисунок3.jpg"/>
          <p:cNvPicPr>
            <a:picLocks noChangeAspect="1" noChangeArrowheads="1"/>
          </p:cNvPicPr>
          <p:nvPr/>
        </p:nvPicPr>
        <p:blipFill rotWithShape="1">
          <a:blip r:embed="rId2" cstate="email"/>
          <a:srcRect t="6149" r="9078" b="7552"/>
          <a:stretch/>
        </p:blipFill>
        <p:spPr bwMode="auto">
          <a:xfrm>
            <a:off x="5220072" y="908719"/>
            <a:ext cx="3459804" cy="4708981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38122" y="908720"/>
            <a:ext cx="442915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</a:rPr>
              <a:t>	Маленький Ганс Христиан часто болел и обычно не участвовал в проказах соседских мальчишек. </a:t>
            </a:r>
          </a:p>
          <a:p>
            <a:pPr algn="just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</a:rPr>
              <a:t>	Он рос замкнутым ребенком, любил сидеть в углу и играть в свою любимую игру - кукольный театр. Сам придумывал пьесы, мастерил кукол, шил им наряды, изготавливал декорации из бумаги, всякие фигуры. </a:t>
            </a:r>
          </a:p>
          <a:p>
            <a:pPr algn="just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</a:rPr>
              <a:t>	Рассказывать свои первые сказки взрослым Ганс стеснялся, и первым его слушателем был только старый домашний кот.</a:t>
            </a:r>
          </a:p>
        </p:txBody>
      </p:sp>
    </p:spTree>
  </p:cSld>
  <p:clrMapOvr>
    <a:masterClrMapping/>
  </p:clrMapOvr>
  <p:transition spd="slow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Александр\Мои документы\ЖОНКИНА ПИСАНИНА\Рисунок4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1560" y="1268760"/>
            <a:ext cx="3211977" cy="4104456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040545" y="1700808"/>
            <a:ext cx="4821116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	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</a:rPr>
              <a:t>Детство Андерсена закончилось в 1814 году, когда умер его отец. Гансу Христиану, которому исполнилось одиннадцать лет, пришлось бросить школу и устроиться работать на фабрику. </a:t>
            </a:r>
          </a:p>
          <a:p>
            <a:pPr algn="just"/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Constantia" panose="02030602050306030303" pitchFamily="18" charset="0"/>
              </a:rPr>
              <a:t>	Но он все равно мечтал о том, как будет писать сказки и пьесы для театра.</a:t>
            </a:r>
          </a:p>
        </p:txBody>
      </p:sp>
    </p:spTree>
  </p:cSld>
  <p:clrMapOvr>
    <a:masterClrMapping/>
  </p:clrMapOvr>
  <p:transition spd="slow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Documents and Settings\Александр\Мои документы\ЖОНКИНА ПИСАНИНА\Рисунок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14942" y="357166"/>
            <a:ext cx="3571885" cy="3571900"/>
          </a:xfrm>
          <a:prstGeom prst="rect">
            <a:avLst/>
          </a:prstGeom>
          <a:noFill/>
        </p:spPr>
      </p:pic>
      <p:pic>
        <p:nvPicPr>
          <p:cNvPr id="12292" name="Picture 4" descr="Таетр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68313" y="3357563"/>
            <a:ext cx="3460746" cy="2595178"/>
          </a:xfrm>
          <a:prstGeom prst="rect">
            <a:avLst/>
          </a:prstGeom>
          <a:noFill/>
          <a:ln w="76200" cmpd="tri">
            <a:solidFill>
              <a:srgbClr val="87493D"/>
            </a:solidFill>
            <a:miter lim="800000"/>
            <a:headEnd/>
            <a:tailEnd/>
          </a:ln>
        </p:spPr>
      </p:pic>
      <p:sp>
        <p:nvSpPr>
          <p:cNvPr id="12293" name="Rectangle 5"/>
          <p:cNvSpPr>
            <a:spLocks noChangeArrowheads="1"/>
          </p:cNvSpPr>
          <p:nvPr/>
        </p:nvSpPr>
        <p:spPr bwMode="auto">
          <a:xfrm>
            <a:off x="323850" y="6092825"/>
            <a:ext cx="324008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1600" i="1" dirty="0">
                <a:solidFill>
                  <a:srgbClr val="87493D"/>
                </a:solidFill>
              </a:rPr>
              <a:t> Театр в  </a:t>
            </a:r>
            <a:r>
              <a:rPr lang="ru-RU" sz="1600" i="1" dirty="0" err="1">
                <a:solidFill>
                  <a:srgbClr val="87493D"/>
                </a:solidFill>
              </a:rPr>
              <a:t>г.Копенгагене</a:t>
            </a:r>
            <a:endParaRPr lang="ru-RU" sz="1600" i="1" dirty="0">
              <a:solidFill>
                <a:srgbClr val="87493D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7A98649-55FA-43E8-A85C-E51FCD20DE62}"/>
              </a:ext>
            </a:extLst>
          </p:cNvPr>
          <p:cNvSpPr/>
          <p:nvPr/>
        </p:nvSpPr>
        <p:spPr>
          <a:xfrm>
            <a:off x="468313" y="871349"/>
            <a:ext cx="428228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663300"/>
                </a:solidFill>
                <a:latin typeface="Constantia" panose="02030602050306030303" pitchFamily="18" charset="0"/>
              </a:rPr>
              <a:t>	В возрасте 14 лет Андерсен поехал в Копенгаген – самый крупный город Дании. Мать отпустила его, так  как надеялась, что он побудет там немного и вернётся.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B63EB52-3025-4CB6-ADFD-B2E366E8E8FC}"/>
              </a:ext>
            </a:extLst>
          </p:cNvPr>
          <p:cNvSpPr/>
          <p:nvPr/>
        </p:nvSpPr>
        <p:spPr>
          <a:xfrm>
            <a:off x="4556322" y="4221088"/>
            <a:ext cx="381642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663300"/>
                </a:solidFill>
                <a:latin typeface="Constantia" panose="02030602050306030303" pitchFamily="18" charset="0"/>
              </a:rPr>
              <a:t>	Когда она спросила, почему он решил покинуть её и дом, юный Андерсен тотчас ответил: «Чтобы стать знаменитым!»</a:t>
            </a:r>
          </a:p>
        </p:txBody>
      </p:sp>
    </p:spTree>
  </p:cSld>
  <p:clrMapOvr>
    <a:masterClrMapping/>
  </p:clrMapOvr>
  <p:transition spd="slow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5AD3891-163A-4DC8-9179-DE1E6AD33C02}"/>
              </a:ext>
            </a:extLst>
          </p:cNvPr>
          <p:cNvSpPr/>
          <p:nvPr/>
        </p:nvSpPr>
        <p:spPr>
          <a:xfrm>
            <a:off x="4157981" y="805477"/>
            <a:ext cx="46085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663300"/>
                </a:solidFill>
                <a:latin typeface="Constantia" panose="02030602050306030303" pitchFamily="18" charset="0"/>
              </a:rPr>
              <a:t>	Андерсен мог на ходу сочинять сказки и рассказывать их детям.</a:t>
            </a:r>
          </a:p>
          <a:p>
            <a:pPr algn="just"/>
            <a:r>
              <a:rPr lang="ru-RU" sz="2000" b="1" dirty="0">
                <a:solidFill>
                  <a:srgbClr val="663300"/>
                </a:solidFill>
                <a:latin typeface="Constantia" panose="02030602050306030303" pitchFamily="18" charset="0"/>
              </a:rPr>
              <a:t>	Дети его очень любили и ждали от него каждый раз новые истории.</a:t>
            </a:r>
          </a:p>
          <a:p>
            <a:pPr algn="just"/>
            <a:r>
              <a:rPr lang="ru-RU" sz="2000" b="1" dirty="0">
                <a:solidFill>
                  <a:srgbClr val="663300"/>
                </a:solidFill>
                <a:latin typeface="Constantia" panose="02030602050306030303" pitchFamily="18" charset="0"/>
              </a:rPr>
              <a:t>	Рассказывая детворе сказки, он часто их оживлял с помощью вырезок- силуэтов.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ED9CAC4-C56D-486A-8FFF-DC28D683D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4704"/>
            <a:ext cx="3514789" cy="2636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50D0F61E-FC62-4AC6-91A4-02ADAA5CF6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763788"/>
            <a:ext cx="3492443" cy="2329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B4EB397-0895-4D20-A245-5447271AA76B}"/>
              </a:ext>
            </a:extLst>
          </p:cNvPr>
          <p:cNvSpPr/>
          <p:nvPr/>
        </p:nvSpPr>
        <p:spPr>
          <a:xfrm>
            <a:off x="467544" y="4112934"/>
            <a:ext cx="391010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663300"/>
                </a:solidFill>
                <a:latin typeface="Constantia" panose="02030602050306030303" pitchFamily="18" charset="0"/>
              </a:rPr>
              <a:t>	Существует музей имени Андерсена, там храниться около 200 вырезок и игрушек, сделанных самим писателем. </a:t>
            </a:r>
          </a:p>
        </p:txBody>
      </p:sp>
    </p:spTree>
    <p:extLst>
      <p:ext uri="{BB962C8B-B14F-4D97-AF65-F5344CB8AC3E}">
        <p14:creationId xmlns:p14="http://schemas.microsoft.com/office/powerpoint/2010/main" val="442468904"/>
      </p:ext>
    </p:extLst>
  </p:cSld>
  <p:clrMapOvr>
    <a:masterClrMapping/>
  </p:clrMapOvr>
  <p:transition spd="slow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B2A3583-A719-481E-A372-6730F23E6DC6}"/>
              </a:ext>
            </a:extLst>
          </p:cNvPr>
          <p:cNvSpPr/>
          <p:nvPr/>
        </p:nvSpPr>
        <p:spPr>
          <a:xfrm>
            <a:off x="4572000" y="1382286"/>
            <a:ext cx="403244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663300"/>
                </a:solidFill>
                <a:latin typeface="Constantia" panose="02030602050306030303" pitchFamily="18" charset="0"/>
              </a:rPr>
              <a:t>	Актёром Андерсен так и не стал. Он много путешествовал и стал знаменитым сказочником. 	При его жизни  сказки были переведены  на пятнадцать языков, после смерти – едва ли не на все языки мира. </a:t>
            </a:r>
          </a:p>
          <a:p>
            <a:pPr algn="just"/>
            <a:r>
              <a:rPr lang="ru-RU" sz="2000" b="1" dirty="0">
                <a:solidFill>
                  <a:srgbClr val="663300"/>
                </a:solidFill>
                <a:latin typeface="Constantia" panose="02030602050306030303" pitchFamily="18" charset="0"/>
              </a:rPr>
              <a:t>	Ганс Христиан Андерсен сочинил  более 150 сказок, 770 стихотворений, 6 романов и множество пьес.</a:t>
            </a:r>
          </a:p>
          <a:p>
            <a:pPr algn="just"/>
            <a:endParaRPr lang="ru-RU" sz="2000" b="1" dirty="0">
              <a:solidFill>
                <a:srgbClr val="663300"/>
              </a:solidFill>
              <a:latin typeface="Constantia" panose="02030602050306030303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584AED-5B5F-4357-973B-94EE69997E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881" y="1145541"/>
            <a:ext cx="3816424" cy="4330173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</p:sld>
</file>

<file path=ppt/theme/theme1.xml><?xml version="1.0" encoding="utf-8"?>
<a:theme xmlns:a="http://schemas.openxmlformats.org/drawingml/2006/main" name="4-17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4-17</Template>
  <TotalTime>323</TotalTime>
  <Words>667</Words>
  <Application>Microsoft Office PowerPoint</Application>
  <PresentationFormat>Экран (4:3)</PresentationFormat>
  <Paragraphs>37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Cambria</vt:lpstr>
      <vt:lpstr>Constantia</vt:lpstr>
      <vt:lpstr>Monotype Corsiva</vt:lpstr>
      <vt:lpstr>4-17</vt:lpstr>
      <vt:lpstr>Ганс Христиан Андерсен (1805 -1875)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Ганс Христиан Андерсен (1805 -1875)</dc:title>
  <dc:creator>Александр</dc:creator>
  <dc:description>http://aida.ucoz.ru</dc:description>
  <cp:lastModifiedBy>Администратор</cp:lastModifiedBy>
  <cp:revision>39</cp:revision>
  <dcterms:created xsi:type="dcterms:W3CDTF">2010-11-07T17:52:23Z</dcterms:created>
  <dcterms:modified xsi:type="dcterms:W3CDTF">2020-04-26T08:55:02Z</dcterms:modified>
</cp:coreProperties>
</file>